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9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8.jpeg" ContentType="image/jpeg"/>
  <Override PartName="/ppt/media/image20.png" ContentType="image/png"/>
  <Override PartName="/ppt/media/image2.jpeg" ContentType="image/jpe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4.jpeg" ContentType="image/jpeg"/>
  <Override PartName="/ppt/media/image15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4.jpeg" ContentType="image/jpeg"/>
  <Override PartName="/ppt/media/image40.png" ContentType="image/png"/>
  <Override PartName="/ppt/media/image5.jpeg" ContentType="image/jpeg"/>
  <Override PartName="/ppt/media/image50.png" ContentType="image/png"/>
  <Override PartName="/ppt/media/image32.png" ContentType="image/png"/>
  <Override PartName="/ppt/media/image35.png" ContentType="image/png"/>
  <Override PartName="/ppt/media/image36.png" ContentType="image/png"/>
  <Override PartName="/ppt/media/image41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3.png" ContentType="image/png"/>
  <Override PartName="/ppt/media/image45.png" ContentType="image/png"/>
  <Override PartName="/ppt/media/image27.jpeg" ContentType="image/jpeg"/>
  <Override PartName="/ppt/media/image39.png" ContentType="image/png"/>
  <Override PartName="/ppt/media/image9.png" ContentType="image/png"/>
  <Override PartName="/ppt/media/image46.png" ContentType="image/png"/>
  <Override PartName="/ppt/media/image49.png" ContentType="image/png"/>
  <Override PartName="/ppt/media/image51.png" ContentType="image/png"/>
  <Override PartName="/ppt/media/image34.png" ContentType="image/png"/>
  <Override PartName="/ppt/media/image12.jpeg" ContentType="image/jpeg"/>
  <Override PartName="/ppt/media/image11.png" ContentType="image/png"/>
  <Override PartName="/ppt/media/image48.png" ContentType="image/png"/>
  <Override PartName="/ppt/media/image44.png" ContentType="image/png"/>
  <Override PartName="/ppt/media/image13.jpeg" ContentType="image/jpeg"/>
  <Override PartName="/ppt/media/image23.png" ContentType="image/png"/>
  <Override PartName="/ppt/media/image38.png" ContentType="image/png"/>
  <Override PartName="/ppt/media/image8.jpeg" ContentType="image/jpeg"/>
  <Override PartName="/ppt/media/image7.png" ContentType="image/png"/>
  <Override PartName="/ppt/media/image37.png" ContentType="image/png"/>
  <Override PartName="/ppt/media/image1.jpeg" ContentType="image/jpeg"/>
  <Override PartName="/ppt/media/image10.png" ContentType="image/png"/>
  <Override PartName="/ppt/media/image47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4114800"/>
            <a:ext cx="10079640" cy="1554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"/>
          <p:cNvGrpSpPr/>
          <p:nvPr/>
        </p:nvGrpSpPr>
        <p:grpSpPr>
          <a:xfrm>
            <a:off x="0" y="0"/>
            <a:ext cx="10080360" cy="4114440"/>
            <a:chOff x="0" y="0"/>
            <a:chExt cx="10080360" cy="4114440"/>
          </a:xfrm>
        </p:grpSpPr>
        <p:sp>
          <p:nvSpPr>
            <p:cNvPr id="2" name=""/>
            <p:cNvSpPr/>
            <p:nvPr/>
          </p:nvSpPr>
          <p:spPr>
            <a:xfrm>
              <a:off x="0" y="0"/>
              <a:ext cx="10080360" cy="411444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"/>
            <p:cNvSpPr/>
            <p:nvPr/>
          </p:nvSpPr>
          <p:spPr>
            <a:xfrm>
              <a:off x="0" y="1280160"/>
              <a:ext cx="1554120" cy="63972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"/>
            <p:cNvSpPr/>
            <p:nvPr/>
          </p:nvSpPr>
          <p:spPr>
            <a:xfrm>
              <a:off x="914400" y="1920240"/>
              <a:ext cx="1279800" cy="182844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"/>
            <p:cNvSpPr/>
            <p:nvPr/>
          </p:nvSpPr>
          <p:spPr>
            <a:xfrm>
              <a:off x="2194560" y="548640"/>
              <a:ext cx="1279800" cy="182844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"/>
            <p:cNvSpPr/>
            <p:nvPr/>
          </p:nvSpPr>
          <p:spPr>
            <a:xfrm>
              <a:off x="3474720" y="1188720"/>
              <a:ext cx="365400" cy="3654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"/>
            <p:cNvSpPr/>
            <p:nvPr/>
          </p:nvSpPr>
          <p:spPr>
            <a:xfrm>
              <a:off x="4206240" y="0"/>
              <a:ext cx="1462680" cy="91404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"/>
            <p:cNvSpPr/>
            <p:nvPr/>
          </p:nvSpPr>
          <p:spPr>
            <a:xfrm>
              <a:off x="4663440" y="914400"/>
              <a:ext cx="1005480" cy="45684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"/>
            <p:cNvSpPr/>
            <p:nvPr/>
          </p:nvSpPr>
          <p:spPr>
            <a:xfrm>
              <a:off x="3474720" y="1737360"/>
              <a:ext cx="3108600" cy="100548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"/>
            <p:cNvSpPr/>
            <p:nvPr/>
          </p:nvSpPr>
          <p:spPr>
            <a:xfrm>
              <a:off x="4114800" y="2743200"/>
              <a:ext cx="1462680" cy="1005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"/>
            <p:cNvSpPr/>
            <p:nvPr/>
          </p:nvSpPr>
          <p:spPr>
            <a:xfrm>
              <a:off x="6583680" y="1463040"/>
              <a:ext cx="1554120" cy="45684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"/>
            <p:cNvSpPr/>
            <p:nvPr/>
          </p:nvSpPr>
          <p:spPr>
            <a:xfrm>
              <a:off x="7315200" y="1920240"/>
              <a:ext cx="1462680" cy="164556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"/>
            <p:cNvSpPr/>
            <p:nvPr/>
          </p:nvSpPr>
          <p:spPr>
            <a:xfrm>
              <a:off x="2743200" y="2377440"/>
              <a:ext cx="548280" cy="8226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"/>
            <p:cNvSpPr/>
            <p:nvPr/>
          </p:nvSpPr>
          <p:spPr>
            <a:xfrm>
              <a:off x="8595360" y="0"/>
              <a:ext cx="1485000" cy="146268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"/>
            <p:cNvSpPr/>
            <p:nvPr/>
          </p:nvSpPr>
          <p:spPr>
            <a:xfrm>
              <a:off x="6766560" y="0"/>
              <a:ext cx="273960" cy="100548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"/>
            <p:cNvSpPr/>
            <p:nvPr/>
          </p:nvSpPr>
          <p:spPr>
            <a:xfrm>
              <a:off x="1554480" y="0"/>
              <a:ext cx="182520" cy="91404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"/>
            <p:cNvSpPr/>
            <p:nvPr/>
          </p:nvSpPr>
          <p:spPr>
            <a:xfrm>
              <a:off x="0" y="3017520"/>
              <a:ext cx="365400" cy="10969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"/>
            <p:cNvSpPr/>
            <p:nvPr/>
          </p:nvSpPr>
          <p:spPr>
            <a:xfrm>
              <a:off x="9601200" y="2560320"/>
              <a:ext cx="365400" cy="155412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"/>
            <p:cNvSpPr/>
            <p:nvPr/>
          </p:nvSpPr>
          <p:spPr>
            <a:xfrm>
              <a:off x="8778240" y="1828800"/>
              <a:ext cx="365400" cy="3654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28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"/>
          <p:cNvGrpSpPr/>
          <p:nvPr/>
        </p:nvGrpSpPr>
        <p:grpSpPr>
          <a:xfrm>
            <a:off x="7406640" y="3566160"/>
            <a:ext cx="2377080" cy="4297320"/>
            <a:chOff x="7406640" y="3566160"/>
            <a:chExt cx="2377080" cy="4297320"/>
          </a:xfrm>
        </p:grpSpPr>
        <p:sp>
          <p:nvSpPr>
            <p:cNvPr id="59" name=""/>
            <p:cNvSpPr/>
            <p:nvPr/>
          </p:nvSpPr>
          <p:spPr>
            <a:xfrm>
              <a:off x="8138160" y="4754880"/>
              <a:ext cx="456840" cy="2559960"/>
            </a:xfrm>
            <a:prstGeom prst="rect">
              <a:avLst/>
            </a:prstGeom>
            <a:blipFill rotWithShape="0">
              <a:blip r:embed="rId2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"/>
            <p:cNvSpPr/>
            <p:nvPr/>
          </p:nvSpPr>
          <p:spPr>
            <a:xfrm>
              <a:off x="8961120" y="3566160"/>
              <a:ext cx="456840" cy="2559960"/>
            </a:xfrm>
            <a:prstGeom prst="rect">
              <a:avLst/>
            </a:prstGeom>
            <a:blipFill rotWithShape="0">
              <a:blip r:embed="rId3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"/>
            <p:cNvSpPr/>
            <p:nvPr/>
          </p:nvSpPr>
          <p:spPr>
            <a:xfrm>
              <a:off x="8503920" y="5120640"/>
              <a:ext cx="1279800" cy="9108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"/>
            <p:cNvSpPr/>
            <p:nvPr/>
          </p:nvSpPr>
          <p:spPr>
            <a:xfrm>
              <a:off x="8321040" y="5303520"/>
              <a:ext cx="914040" cy="9108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"/>
            <p:cNvSpPr/>
            <p:nvPr/>
          </p:nvSpPr>
          <p:spPr>
            <a:xfrm>
              <a:off x="8869680" y="5486400"/>
              <a:ext cx="914040" cy="9108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"/>
            <p:cNvSpPr/>
            <p:nvPr/>
          </p:nvSpPr>
          <p:spPr>
            <a:xfrm>
              <a:off x="7406640" y="5303520"/>
              <a:ext cx="456840" cy="2559960"/>
            </a:xfrm>
            <a:prstGeom prst="rect">
              <a:avLst/>
            </a:prstGeom>
            <a:blipFill rotWithShape="0">
              <a:blip r:embed="rId4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" name=""/>
          <p:cNvSpPr/>
          <p:nvPr/>
        </p:nvSpPr>
        <p:spPr>
          <a:xfrm flipH="1" flipV="1">
            <a:off x="1461600" y="-1555200"/>
            <a:ext cx="456840" cy="2559960"/>
          </a:xfrm>
          <a:prstGeom prst="rect">
            <a:avLst/>
          </a:prstGeom>
          <a:blipFill rotWithShape="0">
            <a:blip r:embed="rId5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 flipH="1" flipV="1">
            <a:off x="638640" y="-365760"/>
            <a:ext cx="456840" cy="2559960"/>
          </a:xfrm>
          <a:prstGeom prst="rect">
            <a:avLst/>
          </a:prstGeom>
          <a:blipFill rotWithShape="0">
            <a:blip r:embed="rId6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 flipH="1" flipV="1">
            <a:off x="273600" y="547920"/>
            <a:ext cx="1279800" cy="910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 flipH="1" flipV="1">
            <a:off x="822240" y="365040"/>
            <a:ext cx="914040" cy="910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 flipH="1" flipV="1">
            <a:off x="273600" y="182160"/>
            <a:ext cx="914040" cy="910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 flipH="1" flipV="1">
            <a:off x="2193840" y="-2103840"/>
            <a:ext cx="456840" cy="2559960"/>
          </a:xfrm>
          <a:prstGeom prst="rect">
            <a:avLst/>
          </a:prstGeom>
          <a:blipFill rotWithShape="0">
            <a:blip r:embed="rId7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>
            <a:off x="3474720" y="2560320"/>
            <a:ext cx="2742840" cy="2742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"/>
          <p:cNvSpPr/>
          <p:nvPr/>
        </p:nvSpPr>
        <p:spPr>
          <a:xfrm rot="18876000">
            <a:off x="8645760" y="-405360"/>
            <a:ext cx="2895120" cy="289512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 rot="18876000">
            <a:off x="8665920" y="3983040"/>
            <a:ext cx="2895120" cy="289512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 rot="18964800">
            <a:off x="993960" y="5915880"/>
            <a:ext cx="2588400" cy="73116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 rot="18964800">
            <a:off x="-1296720" y="5513760"/>
            <a:ext cx="2588400" cy="73116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 rot="18964800">
            <a:off x="3682080" y="339480"/>
            <a:ext cx="3457440" cy="92196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 rot="18964800">
            <a:off x="1445760" y="-758160"/>
            <a:ext cx="2588400" cy="73116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"/>
          <p:cNvSpPr/>
          <p:nvPr/>
        </p:nvSpPr>
        <p:spPr>
          <a:xfrm rot="18964800">
            <a:off x="-727200" y="3295080"/>
            <a:ext cx="2588400" cy="51264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huggingface.co/stabilityai/stable-diffusion-2-1-base" TargetMode="External"/><Relationship Id="rId2" Type="http://schemas.openxmlformats.org/officeDocument/2006/relationships/hyperlink" Target="https://huggingface.co/stabilityai/stable-diffusion-2-inpainting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arxiv.org/pdf/2205.13775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bdd100k/bdd100k" TargetMode="External"/><Relationship Id="rId2" Type="http://schemas.openxmlformats.org/officeDocument/2006/relationships/hyperlink" Target="https://arxiv.org/abs/1805.04687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cocodataset.org/" TargetMode="External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hyperlink" Target="https://huggingface.co/facebook/maskformer-swin-large-coco" TargetMode="External"/><Relationship Id="rId3" Type="http://schemas.openxmlformats.org/officeDocument/2006/relationships/hyperlink" Target="https://huggingface.co/Intel/dpt-large" TargetMode="External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"/>
          <p:cNvSpPr/>
          <p:nvPr/>
        </p:nvSpPr>
        <p:spPr>
          <a:xfrm>
            <a:off x="1746000" y="3299760"/>
            <a:ext cx="5273640" cy="23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ru-RU" sz="2800" spc="-1" strike="noStrike">
                <a:latin typeface="Noto Sans"/>
              </a:rPr>
              <a:t>Аугментация дорожных сцен с помощью добавления редких объектов</a:t>
            </a:r>
            <a:endParaRPr b="0" lang="ru-RU" sz="2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7315200" y="4629240"/>
            <a:ext cx="237708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300" spc="-1" strike="noStrike">
                <a:latin typeface="Noto Sans"/>
              </a:rPr>
              <a:t>Низамова Ирина Александровна</a:t>
            </a:r>
            <a:endParaRPr b="0" lang="ru-RU" sz="1300" spc="-1" strike="noStrike"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7132320" y="4375440"/>
            <a:ext cx="360" cy="1005840"/>
          </a:xfrm>
          <a:prstGeom prst="line">
            <a:avLst/>
          </a:prstGeom>
          <a:ln w="547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"/>
          <p:cNvSpPr/>
          <p:nvPr/>
        </p:nvSpPr>
        <p:spPr>
          <a:xfrm>
            <a:off x="1179360" y="828000"/>
            <a:ext cx="419292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ObjectInserter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1396800" y="1578240"/>
            <a:ext cx="544284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Вставка объектов,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первичная коррекция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860760" y="2340000"/>
            <a:ext cx="3998880" cy="224892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rcRect l="23315" t="35549" r="53332" b="28866"/>
          <a:stretch/>
        </p:blipFill>
        <p:spPr>
          <a:xfrm>
            <a:off x="5220000" y="720360"/>
            <a:ext cx="2099160" cy="179928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360000" y="3240000"/>
            <a:ext cx="1400400" cy="1039320"/>
          </a:xfrm>
          <a:prstGeom prst="rect">
            <a:avLst/>
          </a:prstGeom>
          <a:ln w="0">
            <a:solidFill>
              <a:srgbClr val="ffffff"/>
            </a:solidFill>
          </a:ln>
        </p:spPr>
      </p:pic>
      <p:pic>
        <p:nvPicPr>
          <p:cNvPr id="232" name="" descr=""/>
          <p:cNvPicPr/>
          <p:nvPr/>
        </p:nvPicPr>
        <p:blipFill>
          <a:blip r:embed="rId4"/>
          <a:srcRect l="25780" t="34352" r="54563" b="31748"/>
          <a:stretch/>
        </p:blipFill>
        <p:spPr>
          <a:xfrm>
            <a:off x="5220720" y="3119400"/>
            <a:ext cx="1978920" cy="192024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5"/>
          <a:srcRect l="25343" t="34367" r="53565" b="31748"/>
          <a:stretch/>
        </p:blipFill>
        <p:spPr>
          <a:xfrm>
            <a:off x="7596000" y="3060000"/>
            <a:ext cx="2123640" cy="191952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5220000" y="2520000"/>
            <a:ext cx="21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Вставка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6"/>
          <a:srcRect l="24989" t="36787" r="55349" b="31748"/>
          <a:stretch/>
        </p:blipFill>
        <p:spPr>
          <a:xfrm>
            <a:off x="7560360" y="720000"/>
            <a:ext cx="1979280" cy="178200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7560000" y="2520000"/>
            <a:ext cx="21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Коррекция цветов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220000" y="5040000"/>
            <a:ext cx="197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Сглаживание края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7560000" y="5040000"/>
            <a:ext cx="21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Добавление тени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"/>
          <p:cNvSpPr/>
          <p:nvPr/>
        </p:nvSpPr>
        <p:spPr>
          <a:xfrm>
            <a:off x="1165680" y="828000"/>
            <a:ext cx="419292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1218960" y="1548000"/>
            <a:ext cx="54428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Финальное улучшение интеграции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1440000" y="2160000"/>
            <a:ext cx="6659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Модели Stable Diffusion: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Enhancer: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https://huggingface.co/stabilityai/stable-diffusion-2-1-base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Inpainting: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https://huggingface.co/stabilityai/stable-diffusion-2-inpainting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"/>
          <p:cNvSpPr/>
          <p:nvPr/>
        </p:nvSpPr>
        <p:spPr>
          <a:xfrm>
            <a:off x="1140840" y="828000"/>
            <a:ext cx="418680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520920" y="1710720"/>
            <a:ext cx="4318560" cy="24289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5400000" y="1721160"/>
            <a:ext cx="4319640" cy="2429640"/>
          </a:xfrm>
          <a:prstGeom prst="rect">
            <a:avLst/>
          </a:prstGeom>
          <a:ln w="0">
            <a:noFill/>
          </a:ln>
        </p:spPr>
      </p:pic>
      <p:sp>
        <p:nvSpPr>
          <p:cNvPr id="245" name=""/>
          <p:cNvSpPr/>
          <p:nvPr/>
        </p:nvSpPr>
        <p:spPr>
          <a:xfrm>
            <a:off x="4680000" y="3060000"/>
            <a:ext cx="1080000" cy="360"/>
          </a:xfrm>
          <a:prstGeom prst="line">
            <a:avLst/>
          </a:prstGeom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"/>
          <p:cNvSpPr/>
          <p:nvPr/>
        </p:nvSpPr>
        <p:spPr>
          <a:xfrm>
            <a:off x="720000" y="4140000"/>
            <a:ext cx="25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Вставка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5400000" y="4140000"/>
            <a:ext cx="21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Улучшение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"/>
          <p:cNvSpPr/>
          <p:nvPr/>
        </p:nvSpPr>
        <p:spPr>
          <a:xfrm>
            <a:off x="1140840" y="828000"/>
            <a:ext cx="418680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1218960" y="1548000"/>
            <a:ext cx="54428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Примеры удачного улучшения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1280160" y="1949760"/>
            <a:ext cx="3579480" cy="204336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5040000" y="1949760"/>
            <a:ext cx="3599640" cy="202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720000" y="540000"/>
            <a:ext cx="4876200" cy="487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540000" y="292680"/>
            <a:ext cx="6839640" cy="384696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4500000" y="2160000"/>
            <a:ext cx="5361120" cy="301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1162440" y="828000"/>
            <a:ext cx="419292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1218960" y="1548000"/>
            <a:ext cx="54428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Конфигурация </a:t>
            </a:r>
            <a:endParaRPr b="0" lang="ru-RU" sz="1800" spc="-1" strike="noStrike">
              <a:latin typeface="Arial"/>
            </a:endParaRPr>
          </a:p>
        </p:txBody>
      </p:sp>
      <p:graphicFrame>
        <p:nvGraphicFramePr>
          <p:cNvPr id="257" name=""/>
          <p:cNvGraphicFramePr/>
          <p:nvPr/>
        </p:nvGraphicFramePr>
        <p:xfrm>
          <a:off x="1404000" y="1974240"/>
          <a:ext cx="6120720" cy="3378960"/>
        </p:xfrm>
        <a:graphic>
          <a:graphicData uri="http://schemas.openxmlformats.org/drawingml/2006/table">
            <a:tbl>
              <a:tblPr/>
              <a:tblGrid>
                <a:gridCol w="1383480"/>
                <a:gridCol w="1383480"/>
                <a:gridCol w="3354120"/>
              </a:tblGrid>
              <a:tr h="349920">
                <a:tc gridSpan="3"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4 режима enhancement: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8618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Preset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Strength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Use Case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Default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0.3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Баланс качества и сохранения оригинала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Strong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0.5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Максимальное улучшение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Subtle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0.15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Минимальное вмешательство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Color Correction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0.25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Arial"/>
                        </a:rPr>
                        <a:t>Только цветокоррекция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"/>
          <p:cNvSpPr/>
          <p:nvPr/>
        </p:nvSpPr>
        <p:spPr>
          <a:xfrm>
            <a:off x="1080000" y="684000"/>
            <a:ext cx="418680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1218960" y="1332000"/>
            <a:ext cx="54428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Конфигурирование через промпты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260000" y="3132000"/>
            <a:ext cx="30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Адаптивные шаблоны: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1255680" y="1719000"/>
            <a:ext cx="8103960" cy="148464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1222920" y="3414600"/>
            <a:ext cx="7884720" cy="223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"/>
          <p:cNvSpPr/>
          <p:nvPr/>
        </p:nvSpPr>
        <p:spPr>
          <a:xfrm>
            <a:off x="459360" y="714600"/>
            <a:ext cx="5660280" cy="22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Создан полнофункциональный пайплайн из 4 взаимосвязанных модулей</a:t>
            </a:r>
            <a:endParaRPr b="0" lang="ru-RU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Реализована поддержка множества форматов аннотаций для обучения</a:t>
            </a:r>
            <a:endParaRPr b="0" lang="ru-RU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Обеспечена высокая степень реалистичности и контекстной уместности</a:t>
            </a:r>
            <a:endParaRPr b="0" lang="ru-RU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Достигнута автоматизация процесса аугментации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406440" y="2880000"/>
            <a:ext cx="5507280" cy="26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Практическая ценность проекта заключается в возможности существенного улучшения безопасности автономных систем за счет обучения на разнообразных редких сценариях, которые практически невозможно собрать в реальном мире.</a:t>
            </a:r>
            <a:endParaRPr b="0" lang="ru-RU" sz="15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ru-RU" sz="15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Проект открывает новые возможности для развития безопасного искусственного интеллекта в транспортной сфере и может быть адаптирован для различных областей компьютерного зрения 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274320" y="365760"/>
            <a:ext cx="356580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latin typeface="Noto Sans"/>
              </a:rPr>
              <a:t>Заключение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6059880" y="1800000"/>
            <a:ext cx="3839760" cy="21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"/>
          <p:cNvSpPr/>
          <p:nvPr/>
        </p:nvSpPr>
        <p:spPr>
          <a:xfrm>
            <a:off x="459360" y="1362600"/>
            <a:ext cx="5660280" cy="22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Использование результатов аугментации для тренировки детектора и сравнение точности детекторов</a:t>
            </a:r>
            <a:endParaRPr b="0" lang="ru-RU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Добавление новых моделей для улучшения качества изображений</a:t>
            </a:r>
            <a:endParaRPr b="0" lang="ru-RU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Развитие алгоритмов интеллектуального позиционирования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274320" y="365760"/>
            <a:ext cx="476568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200" spc="-1" strike="noStrike">
                <a:latin typeface="Noto Sans"/>
              </a:rPr>
              <a:t>Дальнейшее развитие проекта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1080000" y="799200"/>
            <a:ext cx="7199640" cy="14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Актуальность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1080000" y="1620000"/>
            <a:ext cx="4216680" cy="10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Проблема «длинного хвоста»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1167840" y="2160000"/>
            <a:ext cx="5851800" cy="25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Современные системы компьютерного зрения, особенно для автономного вождения, сталкиваются с фундаментальной проблемой — так называемым 'длинным хвостом' распределения данных. В то время как обычные дорожные сцены хорошо представлены в тренировочных датасетах, критические и редкие ситуации остаются недостаточно охваченными.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Редкие объекты на дороге — такие как животные, нестандартные транспортные средства или неожиданные препятствия — представляют наибольшую опасность, но их сбор в реальных условиях сложен, дорог и часто опасен. Именно эту проблему решает наш проект, предлагая инновационный подход к синтетической аугментации дорожных сцен.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914400" y="2835000"/>
            <a:ext cx="9108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733440" y="242280"/>
            <a:ext cx="3184920" cy="245736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7020000" y="2772000"/>
            <a:ext cx="251964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https://arxiv.org/pdf/2205.13775</a:t>
            </a:r>
            <a:r>
              <a:rPr b="0" lang="ru-RU" sz="1200" spc="-1" strike="noStrike">
                <a:latin typeface="Arial"/>
              </a:rPr>
              <a:t> 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"/>
          <p:cNvSpPr/>
          <p:nvPr/>
        </p:nvSpPr>
        <p:spPr>
          <a:xfrm>
            <a:off x="1140840" y="828000"/>
            <a:ext cx="418680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Generation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900000" y="1800000"/>
            <a:ext cx="2159640" cy="215964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4500000" y="549360"/>
            <a:ext cx="1610280" cy="1610280"/>
          </a:xfrm>
          <a:prstGeom prst="rect">
            <a:avLst/>
          </a:prstGeom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6683760" y="540000"/>
            <a:ext cx="1595880" cy="159588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4"/>
          <a:stretch/>
        </p:blipFill>
        <p:spPr>
          <a:xfrm>
            <a:off x="6300000" y="3600000"/>
            <a:ext cx="1979640" cy="197964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5"/>
          <a:stretch/>
        </p:blipFill>
        <p:spPr>
          <a:xfrm>
            <a:off x="5220000" y="2340000"/>
            <a:ext cx="1979640" cy="1979640"/>
          </a:xfrm>
          <a:prstGeom prst="rect">
            <a:avLst/>
          </a:prstGeom>
          <a:ln w="0">
            <a:noFill/>
          </a:ln>
        </p:spPr>
      </p:pic>
      <p:pic>
        <p:nvPicPr>
          <p:cNvPr id="275" name="" descr=""/>
          <p:cNvPicPr/>
          <p:nvPr/>
        </p:nvPicPr>
        <p:blipFill>
          <a:blip r:embed="rId6"/>
          <a:stretch/>
        </p:blipFill>
        <p:spPr>
          <a:xfrm>
            <a:off x="7560000" y="2375280"/>
            <a:ext cx="2124360" cy="212436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7"/>
          <a:stretch/>
        </p:blipFill>
        <p:spPr>
          <a:xfrm>
            <a:off x="2520000" y="3060000"/>
            <a:ext cx="2373120" cy="237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"/>
          <p:cNvSpPr/>
          <p:nvPr/>
        </p:nvSpPr>
        <p:spPr>
          <a:xfrm>
            <a:off x="1066320" y="799560"/>
            <a:ext cx="7033320" cy="82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Постановка задачи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1080000" y="1620360"/>
            <a:ext cx="557964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Создание реалистичных редких сценариев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1167840" y="2140200"/>
            <a:ext cx="5851800" cy="91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Основная задача проекта — разработка end-to-end системы, которая способна генерировать фотореалистичные дорожные сцены с редкими объектами для тренировки и тестирования моделей компьютерного зрения.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1172160" y="3060000"/>
            <a:ext cx="4767480" cy="186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Noto Sans"/>
              </a:rPr>
              <a:t>Ключевые требования: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Автоматическое извлечение и генерация редких объектов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Интеллектуальное позиционирование с учетом перспективы и контекста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Реалистичная интеграция с сохранением световых и цветовых рактеристик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Автоматическая генерация разметки для обучения моделей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Масштабируемость и воспроизводимость результатов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180000" y="1620000"/>
            <a:ext cx="8999640" cy="1259640"/>
          </a:xfrm>
          <a:prstGeom prst="rect">
            <a:avLst/>
          </a:prstGeom>
          <a:solidFill>
            <a:srgbClr val="dee6ef"/>
          </a:solidFill>
          <a:ln w="0">
            <a:solidFill>
              <a:srgbClr val="b4c7d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>
            <a:off x="180000" y="2880000"/>
            <a:ext cx="8999640" cy="1439640"/>
          </a:xfrm>
          <a:prstGeom prst="rect">
            <a:avLst/>
          </a:prstGeom>
          <a:solidFill>
            <a:srgbClr val="f6f9d4"/>
          </a:solidFill>
          <a:ln w="0">
            <a:solidFill>
              <a:srgbClr val="ffff3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>
            <a:off x="180000" y="4320000"/>
            <a:ext cx="8999640" cy="1259640"/>
          </a:xfrm>
          <a:prstGeom prst="rect">
            <a:avLst/>
          </a:prstGeom>
          <a:solidFill>
            <a:srgbClr val="ffd7d7"/>
          </a:solidFill>
          <a:ln w="0">
            <a:solidFill>
              <a:srgbClr val="ffa6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1052640" y="799920"/>
            <a:ext cx="7033320" cy="82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Схема проекта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1440000" y="1620360"/>
            <a:ext cx="1979640" cy="1079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2160000" y="3060000"/>
            <a:ext cx="1979640" cy="1079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>
            <a:off x="3600000" y="1620000"/>
            <a:ext cx="1979640" cy="1079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"/>
          <p:cNvSpPr/>
          <p:nvPr/>
        </p:nvSpPr>
        <p:spPr>
          <a:xfrm>
            <a:off x="7020000" y="3060000"/>
            <a:ext cx="1979640" cy="1079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1440000" y="1620360"/>
            <a:ext cx="1979640" cy="111312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/>
          <p:nvPr/>
        </p:nvSpPr>
        <p:spPr>
          <a:xfrm>
            <a:off x="180000" y="2124000"/>
            <a:ext cx="107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Вход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1440000" y="1620360"/>
            <a:ext cx="161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Реальные фоны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3690720" y="1633680"/>
            <a:ext cx="1888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Редкие объекты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5220000" y="1690560"/>
            <a:ext cx="389880" cy="100908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4320000" y="1980000"/>
            <a:ext cx="922680" cy="53964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3780000" y="1855080"/>
            <a:ext cx="858240" cy="84456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5"/>
          <a:stretch/>
        </p:blipFill>
        <p:spPr>
          <a:xfrm>
            <a:off x="2160000" y="3060000"/>
            <a:ext cx="1979640" cy="111312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6"/>
          <a:stretch/>
        </p:blipFill>
        <p:spPr>
          <a:xfrm>
            <a:off x="4519800" y="3060000"/>
            <a:ext cx="1959840" cy="110196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4500000" y="3024000"/>
            <a:ext cx="12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00"/>
                </a:solidFill>
                <a:latin typeface="Arial"/>
              </a:rPr>
              <a:t>Вставка объекта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7"/>
          <a:stretch/>
        </p:blipFill>
        <p:spPr>
          <a:xfrm>
            <a:off x="2160000" y="3060000"/>
            <a:ext cx="1919880" cy="107964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2340000" y="2997720"/>
            <a:ext cx="17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Определение позиции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8"/>
          <a:stretch/>
        </p:blipFill>
        <p:spPr>
          <a:xfrm>
            <a:off x="7020000" y="3053520"/>
            <a:ext cx="1979640" cy="108612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/>
          <p:nvPr/>
        </p:nvSpPr>
        <p:spPr>
          <a:xfrm>
            <a:off x="180000" y="3357720"/>
            <a:ext cx="16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Процессинг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216000" y="4680000"/>
            <a:ext cx="12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Выход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4716000" y="4392000"/>
            <a:ext cx="1979640" cy="1079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>
            <a:off x="7020000" y="4392000"/>
            <a:ext cx="1979640" cy="107964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4680000" y="4389840"/>
            <a:ext cx="197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Изображения с редкими объектами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7020000" y="4513680"/>
            <a:ext cx="143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Аннотации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7200000" y="3537720"/>
            <a:ext cx="16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ffff"/>
                </a:solidFill>
                <a:latin typeface="Arial"/>
              </a:rPr>
              <a:t>Улучшение качества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"/>
          <p:cNvSpPr/>
          <p:nvPr/>
        </p:nvSpPr>
        <p:spPr>
          <a:xfrm>
            <a:off x="1098360" y="900000"/>
            <a:ext cx="556128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Исходные данные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360000" y="1718280"/>
            <a:ext cx="5939640" cy="1113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Фоны: </a:t>
            </a:r>
            <a:r>
              <a:rPr b="0" lang="ru-RU" sz="1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https://github.com/bdd100k/bdd100k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https://arxiv.org/abs/1805.04687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 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840120" y="2051280"/>
            <a:ext cx="6059520" cy="262836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360000" y="2520000"/>
            <a:ext cx="25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Объекты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1830600" y="2549520"/>
            <a:ext cx="1949040" cy="2670120"/>
          </a:xfrm>
          <a:prstGeom prst="rect">
            <a:avLst/>
          </a:prstGeom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360000" y="2880000"/>
            <a:ext cx="3251160" cy="407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https://cocodataset.org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1068480" y="1017360"/>
            <a:ext cx="503748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Модули проекта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1068480" y="1800000"/>
            <a:ext cx="5579640" cy="22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ObjectExtractor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BicycleRidersExtractor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ObjectPlacer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ObjectInserter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ImageEnhancer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1082160" y="1017360"/>
            <a:ext cx="503748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ObjectExtractor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1056600" y="2439720"/>
            <a:ext cx="6117480" cy="79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BicycleRidersExtractor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1260000" y="1980000"/>
            <a:ext cx="7822440" cy="50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Извлекает объекты из датасета и вставляет на прозрачный фон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1177200" y="3420000"/>
            <a:ext cx="782244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С велосипедистами чуть сложнее — в датасете coco нет класса bicyclist, поэтому пришлось написать отдельный класс для извлечения объекта, который состоит из велосипеда и человека в непосредственной близости к нему.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1260000" y="4320000"/>
            <a:ext cx="61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Качество объектов — залог результата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5733360" y="298440"/>
            <a:ext cx="1466280" cy="96120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7380000" y="231480"/>
            <a:ext cx="1389960" cy="102816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6691320" y="1260000"/>
            <a:ext cx="3028320" cy="208512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4"/>
          <a:stretch/>
        </p:blipFill>
        <p:spPr>
          <a:xfrm>
            <a:off x="8131320" y="3345480"/>
            <a:ext cx="2128320" cy="293220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5"/>
          <a:stretch/>
        </p:blipFill>
        <p:spPr>
          <a:xfrm>
            <a:off x="346680" y="3035160"/>
            <a:ext cx="761400" cy="76140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6"/>
          <a:stretch/>
        </p:blipFill>
        <p:spPr>
          <a:xfrm>
            <a:off x="5940000" y="387000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7"/>
          <a:stretch/>
        </p:blipFill>
        <p:spPr>
          <a:xfrm>
            <a:off x="3240000" y="243000"/>
            <a:ext cx="266040" cy="65664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8"/>
          <a:stretch/>
        </p:blipFill>
        <p:spPr>
          <a:xfrm>
            <a:off x="1263960" y="180000"/>
            <a:ext cx="1075680" cy="104688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9"/>
          <a:stretch/>
        </p:blipFill>
        <p:spPr>
          <a:xfrm>
            <a:off x="122400" y="4140000"/>
            <a:ext cx="1461240" cy="14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3179520" y="1620000"/>
            <a:ext cx="6720120" cy="377964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1206720" y="828000"/>
            <a:ext cx="419292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ObjectPlacer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1260000" y="1548000"/>
            <a:ext cx="54428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Интеллектуальное позиционирование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180000" y="2277720"/>
            <a:ext cx="287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Сегментация дороги с помощью модели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https://huggingface.co/facebook/maskformer-swin-large-coco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180000" y="3600000"/>
            <a:ext cx="251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latin typeface="Arial"/>
              </a:rPr>
              <a:t>Измерение глубины с помощью модели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8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https://huggingface.co/Intel/dpt-large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193040" y="828000"/>
            <a:ext cx="4192920" cy="78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4000" spc="-1" strike="noStrike">
                <a:latin typeface="Noto Sans"/>
              </a:rPr>
              <a:t>ObjectPlacer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1246320" y="1548000"/>
            <a:ext cx="54428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1800" spc="-1" strike="noStrike">
                <a:latin typeface="Noto Sans"/>
              </a:rPr>
              <a:t>Интеллектуальное позиционирование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545280" y="1927080"/>
            <a:ext cx="6174360" cy="3472560"/>
          </a:xfrm>
          <a:prstGeom prst="rect">
            <a:avLst/>
          </a:prstGeom>
          <a:ln w="0">
            <a:noFill/>
          </a:ln>
        </p:spPr>
      </p:pic>
      <p:sp>
        <p:nvSpPr>
          <p:cNvPr id="226" name=""/>
          <p:cNvSpPr/>
          <p:nvPr/>
        </p:nvSpPr>
        <p:spPr>
          <a:xfrm>
            <a:off x="396000" y="1980000"/>
            <a:ext cx="3059640" cy="32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Сегментация дороги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Разделение области дороги на 3 части 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Измерение глубины пространства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Расчёт размера объекта по высоте для каждой части с учётом глубины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6 позиций для дальнейшего выбора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2025-08-26T15:30:05Z</dcterms:created>
  <dc:creator/>
  <dc:description/>
  <dc:language>ru-RU</dc:language>
  <cp:lastModifiedBy/>
  <dcterms:modified xsi:type="dcterms:W3CDTF">2025-08-27T17:46:11Z</dcterms:modified>
  <cp:revision>6</cp:revision>
  <dc:subject/>
  <dc:title>Grey Elegant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